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73" r:id="rId3"/>
    <p:sldId id="262" r:id="rId4"/>
    <p:sldId id="296" r:id="rId5"/>
    <p:sldId id="293" r:id="rId6"/>
    <p:sldId id="287" r:id="rId7"/>
    <p:sldId id="288" r:id="rId8"/>
    <p:sldId id="289" r:id="rId9"/>
    <p:sldId id="291" r:id="rId10"/>
    <p:sldId id="274" r:id="rId11"/>
    <p:sldId id="294" r:id="rId12"/>
    <p:sldId id="290" r:id="rId13"/>
    <p:sldId id="295" r:id="rId14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166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7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B70774-3D47-4630-8E68-42BE36B50EAD}" type="datetimeFigureOut">
              <a:rPr lang="en-GB"/>
              <a:pPr>
                <a:defRPr/>
              </a:pPr>
              <a:t>10/07/2015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8A06EC1-EC96-46A7-952F-CB80BE36C6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42710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3">
              <a:buFontTx/>
              <a:buChar char="•"/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16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175CD6-39CF-458F-878A-62FC303AF18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94578A-4703-424D-9331-7CF8C2467EAF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A06EC1-EC96-46A7-952F-CB80BE36C66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68739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sz="1600" dirty="0" smtClean="0"/>
              <a:t>TCSW work </a:t>
            </a:r>
          </a:p>
          <a:p>
            <a:pPr eaLnBrk="1" hangingPunct="1">
              <a:spcBef>
                <a:spcPct val="0"/>
              </a:spcBef>
            </a:pPr>
            <a:endParaRPr lang="en-GB" sz="1600" dirty="0" smtClean="0"/>
          </a:p>
          <a:p>
            <a:pPr eaLnBrk="1" hangingPunct="1">
              <a:spcBef>
                <a:spcPct val="0"/>
              </a:spcBef>
            </a:pPr>
            <a:r>
              <a:rPr lang="en-GB" sz="1600" dirty="0" smtClean="0"/>
              <a:t>Difficult – professional values and public ambivalence – source of so much consternation </a:t>
            </a:r>
          </a:p>
          <a:p>
            <a:pPr eaLnBrk="1" hangingPunct="1">
              <a:spcBef>
                <a:spcPct val="0"/>
              </a:spcBef>
            </a:pPr>
            <a:endParaRPr lang="en-GB" sz="1600" dirty="0" smtClean="0"/>
          </a:p>
          <a:p>
            <a:pPr eaLnBrk="1" hangingPunct="1">
              <a:spcBef>
                <a:spcPct val="0"/>
              </a:spcBef>
            </a:pPr>
            <a:endParaRPr lang="en-GB" sz="1600" dirty="0" smtClean="0"/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en-GB" sz="1600" dirty="0" smtClean="0"/>
              <a:t>Roles and Functions – complexity, ambiguity</a:t>
            </a:r>
            <a:r>
              <a:rPr lang="en-GB" sz="1600" baseline="0" dirty="0" smtClean="0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16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z="16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 and manifestations </a:t>
            </a:r>
            <a:r>
              <a:rPr lang="en-GB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agency/positional </a:t>
            </a:r>
            <a:r>
              <a:rPr lang="en-GB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</a:t>
            </a:r>
            <a:r>
              <a:rPr lang="en-GB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professional and personal (multiplier effect ….. ‘thou shalt do’. </a:t>
            </a:r>
          </a:p>
          <a:p>
            <a:pPr lvl="0"/>
            <a:endParaRPr lang="en-GB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6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Skills in utilising – creating change </a:t>
            </a:r>
          </a:p>
          <a:p>
            <a:pPr lvl="0"/>
            <a:endParaRPr lang="en-GB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6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evidence and observe </a:t>
            </a:r>
            <a:r>
              <a:rPr lang="en-GB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setting direction, be open/unambiguous, communication</a:t>
            </a:r>
            <a:endParaRPr lang="en-GB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z="16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‘Clouded thinking’ – </a:t>
            </a:r>
            <a:r>
              <a:rPr lang="en-GB" sz="16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i.e</a:t>
            </a:r>
            <a:r>
              <a:rPr lang="en-GB" sz="16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know risks but not</a:t>
            </a:r>
            <a:r>
              <a:rPr lang="en-GB" sz="16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able to draw conclusions or inferences …… can be paralysed – (alternatively may be either ignorant of or miscommunicate risks to others)</a:t>
            </a:r>
            <a:endParaRPr lang="en-GB" sz="16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6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Changing opinions - Decisions making in context of uncertainty… </a:t>
            </a:r>
            <a:r>
              <a:rPr lang="en-GB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always there but need to articulate</a:t>
            </a:r>
            <a:r>
              <a:rPr lang="en-GB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what doing, why, and how…. </a:t>
            </a:r>
            <a:endParaRPr lang="en-GB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6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Analysing information –</a:t>
            </a:r>
            <a:r>
              <a:rPr lang="en-GB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recording it – tools, competences, triangulation (work of</a:t>
            </a:r>
            <a:r>
              <a:rPr lang="en-GB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Danielle </a:t>
            </a:r>
            <a:r>
              <a:rPr lang="en-GB" sz="16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Turvey</a:t>
            </a:r>
            <a:r>
              <a:rPr lang="en-GB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Bristol – looking at supervision) </a:t>
            </a:r>
            <a:endParaRPr lang="en-GB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Supervision – cognitive and affective /emotional dimensions – how evidence…. Means to end  (getting reskilled again?) -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64577-FD5A-4E1A-9E5A-AC3C1C884A0C}" type="datetime1">
              <a:rPr lang="en-GB"/>
              <a:pPr>
                <a:defRPr/>
              </a:pPr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69EDC-152A-4E8A-A45C-34466ECF0B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1545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0A9C-5179-4670-AB08-5EDCB6FDB4F1}" type="datetime1">
              <a:rPr lang="en-GB"/>
              <a:pPr>
                <a:defRPr/>
              </a:pPr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589A4-C58D-4375-AA1F-7DBC45025D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0083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00601-3269-45FC-B7B5-A5582934553F}" type="datetime1">
              <a:rPr lang="en-GB"/>
              <a:pPr>
                <a:defRPr/>
              </a:pPr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E7D1E-2562-4498-AB1A-CF06A1BD23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6409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0372-5D5C-44B6-A375-0A0066FFBB95}" type="datetime1">
              <a:rPr lang="en-GB"/>
              <a:pPr>
                <a:defRPr/>
              </a:pPr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72C04-FE5B-482E-96FD-F7365EFD92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9401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A6983-6638-4A07-A87E-C735C860F029}" type="datetime1">
              <a:rPr lang="en-GB"/>
              <a:pPr>
                <a:defRPr/>
              </a:pPr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BC57F-E6F8-4339-948A-840CD2E9BA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8424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7DCC4-AB7B-434B-AD1E-34A55C873109}" type="datetime1">
              <a:rPr lang="en-GB"/>
              <a:pPr>
                <a:defRPr/>
              </a:pPr>
              <a:t>10/07/2015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1CA51-1FC3-4193-B198-AA57207C94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5349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9F1EA-3C2A-4394-B9DF-76D32BEE2732}" type="datetime1">
              <a:rPr lang="en-GB"/>
              <a:pPr>
                <a:defRPr/>
              </a:pPr>
              <a:t>10/07/2015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91A03-E679-437D-99D3-0D07A60B99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2884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F9A50-1F83-472C-B5F4-F423E5852687}" type="datetime1">
              <a:rPr lang="en-GB"/>
              <a:pPr>
                <a:defRPr/>
              </a:pPr>
              <a:t>10/07/2015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7FEE-F55E-4918-B640-F6F1BF7D27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6527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91D0F-DEB4-431D-A5F5-818FDA92EA9C}" type="datetime1">
              <a:rPr lang="en-GB"/>
              <a:pPr>
                <a:defRPr/>
              </a:pPr>
              <a:t>10/07/2015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2AFD6-3837-4EDA-9717-B0476D52B9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6638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60378-3510-41B2-97EC-94FDE8EC3453}" type="datetime1">
              <a:rPr lang="en-GB"/>
              <a:pPr>
                <a:defRPr/>
              </a:pPr>
              <a:t>10/07/2015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91E60-8B59-45FE-BAD0-D4DFBA8AA6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6781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557E1-2819-4051-A646-CE4D4F837BB9}" type="datetime1">
              <a:rPr lang="en-GB"/>
              <a:pPr>
                <a:defRPr/>
              </a:pPr>
              <a:t>10/07/2015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9D141-F3F2-43D4-BB70-7B1C30B002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8252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0D7ED5-0276-4DBD-8564-B23BABC625D1}" type="datetime1">
              <a:rPr lang="en-GB"/>
              <a:pPr>
                <a:defRPr/>
              </a:pPr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3B9966-A247-4038-957C-E40B490140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468313" y="1412875"/>
            <a:ext cx="8207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0" descr="TCSW_LOGO_STRAP Med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5888"/>
            <a:ext cx="20367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420" y="1628800"/>
            <a:ext cx="9108504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dirty="0"/>
              <a:t>First class social work: building professional capability and </a:t>
            </a:r>
            <a:r>
              <a:rPr lang="en-GB" sz="3200" dirty="0" smtClean="0"/>
              <a:t>confidence</a:t>
            </a:r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Walsall – July 8</a:t>
            </a:r>
            <a:r>
              <a:rPr lang="en-GB" sz="3200" baseline="30000" dirty="0" smtClean="0">
                <a:latin typeface="Arial" pitchFamily="34" charset="0"/>
                <a:cs typeface="Arial" pitchFamily="34" charset="0"/>
              </a:rPr>
              <a:t>th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2015 </a:t>
            </a:r>
          </a:p>
          <a:p>
            <a:pPr algn="ctr"/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Annie Hudson – Chief Executive</a:t>
            </a:r>
          </a:p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The College of Social Work </a:t>
            </a:r>
          </a:p>
          <a:p>
            <a:pPr algn="ctr"/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GB" sz="48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sz="5400" b="1" dirty="0">
              <a:latin typeface="+mj-lt"/>
              <a:cs typeface="Arial" pitchFamily="34" charset="0"/>
            </a:endParaRPr>
          </a:p>
          <a:p>
            <a:pPr algn="ctr"/>
            <a:r>
              <a:rPr lang="en-GB" sz="5400" b="1" dirty="0" smtClean="0">
                <a:latin typeface="+mj-lt"/>
                <a:cs typeface="Arial" pitchFamily="34" charset="0"/>
              </a:rPr>
              <a:t> </a:t>
            </a:r>
            <a:endParaRPr lang="en-GB" sz="5400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38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468313" y="1412875"/>
            <a:ext cx="8207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0" descr="TCSW_LOGO_STRAP Med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5888"/>
            <a:ext cx="20367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1484784"/>
            <a:ext cx="8705162" cy="1124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sz="2800" b="1" dirty="0" smtClean="0">
                <a:latin typeface="Arial" pitchFamily="34" charset="0"/>
                <a:cs typeface="Arial" pitchFamily="34" charset="0"/>
              </a:rPr>
              <a:t>Fallibility and what we do well</a:t>
            </a:r>
          </a:p>
          <a:p>
            <a:pPr marL="0" lvl="1"/>
            <a:endParaRPr lang="en-GB" sz="2800" b="1" i="1" dirty="0">
              <a:latin typeface="Arial" pitchFamily="34" charset="0"/>
              <a:cs typeface="Arial" pitchFamily="34" charset="0"/>
            </a:endParaRPr>
          </a:p>
          <a:p>
            <a:r>
              <a:rPr lang="en-GB" sz="2800" i="1" dirty="0" smtClean="0">
                <a:latin typeface="Arial" pitchFamily="34" charset="0"/>
                <a:cs typeface="Arial" pitchFamily="34" charset="0"/>
              </a:rPr>
              <a:t>Systems</a:t>
            </a:r>
            <a:r>
              <a:rPr lang="en-GB" sz="2800" i="1" dirty="0">
                <a:latin typeface="Arial" pitchFamily="34" charset="0"/>
                <a:cs typeface="Arial" pitchFamily="34" charset="0"/>
              </a:rPr>
              <a:t>… are messier than we knew …and wanted to </a:t>
            </a:r>
            <a:r>
              <a:rPr lang="en-GB" sz="2800" i="1" dirty="0" smtClean="0">
                <a:latin typeface="Arial" pitchFamily="34" charset="0"/>
                <a:cs typeface="Arial" pitchFamily="34" charset="0"/>
              </a:rPr>
              <a:t>know (Reith Lectures</a:t>
            </a:r>
          </a:p>
          <a:p>
            <a:r>
              <a:rPr lang="en-GB" sz="2800" i="1" dirty="0" smtClean="0">
                <a:latin typeface="Arial" pitchFamily="34" charset="0"/>
                <a:cs typeface="Arial" pitchFamily="34" charset="0"/>
              </a:rPr>
              <a:t>BBC R4 2014)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Atal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Gawande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Ignorance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Ineptitude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Infallibility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…. ‘Fear of looking’: skilled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+ challenging ‘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inquirers</a:t>
            </a: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Arial" pitchFamily="34" charset="0"/>
              <a:buChar char="•"/>
            </a:pPr>
            <a:endParaRPr lang="en-GB" sz="3000" dirty="0" smtClean="0">
              <a:latin typeface="Arial" pitchFamily="34" charset="0"/>
              <a:cs typeface="Arial" pitchFamily="34" charset="0"/>
            </a:endParaRPr>
          </a:p>
          <a:p>
            <a:pPr marL="571500" lvl="0" indent="-571500">
              <a:buFont typeface="Arial" pitchFamily="34" charset="0"/>
              <a:buChar char="•"/>
            </a:pPr>
            <a:endParaRPr lang="en-GB" sz="3000" dirty="0" smtClean="0">
              <a:latin typeface="Arial" pitchFamily="34" charset="0"/>
              <a:cs typeface="Arial" pitchFamily="34" charset="0"/>
            </a:endParaRPr>
          </a:p>
          <a:p>
            <a:pPr marL="571500" lvl="0" indent="-571500">
              <a:buFont typeface="Arial" pitchFamily="34" charset="0"/>
              <a:buChar char="•"/>
            </a:pPr>
            <a:endParaRPr lang="en-GB" sz="3000" dirty="0" smtClean="0">
              <a:latin typeface="Arial" pitchFamily="34" charset="0"/>
              <a:cs typeface="Arial" pitchFamily="34" charset="0"/>
            </a:endParaRPr>
          </a:p>
          <a:p>
            <a:pPr marL="571500" lvl="0" indent="-571500">
              <a:buFont typeface="Arial" pitchFamily="34" charset="0"/>
              <a:buChar char="•"/>
            </a:pPr>
            <a:endParaRPr lang="en-GB" sz="3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3800" b="1" dirty="0">
                <a:latin typeface="Arial" pitchFamily="34" charset="0"/>
                <a:cs typeface="Arial" pitchFamily="34" charset="0"/>
              </a:rPr>
              <a:t> </a:t>
            </a:r>
            <a:endParaRPr lang="en-GB" sz="2900" b="1" dirty="0">
              <a:latin typeface="Arial" pitchFamily="34" charset="0"/>
              <a:cs typeface="Arial" pitchFamily="34" charset="0"/>
            </a:endParaRPr>
          </a:p>
          <a:p>
            <a:r>
              <a:rPr lang="en-GB" sz="3100" b="1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5" name="Picture 2" descr="C:\Users\amanda.boateng\AppData\Local\Microsoft\Windows\Temporary Internet Files\Content.Outlook\UCDVE1WE\photo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77" y="3284983"/>
            <a:ext cx="2657190" cy="1872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3620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23850" y="1268413"/>
            <a:ext cx="8207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6" name="Picture 0" descr="TCSW_LOGO_STRAP Med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5888"/>
            <a:ext cx="20367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850" y="565960"/>
            <a:ext cx="6343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b="1" dirty="0" smtClean="0"/>
          </a:p>
          <a:p>
            <a:endParaRPr lang="en-GB" sz="3600" dirty="0"/>
          </a:p>
        </p:txBody>
      </p:sp>
      <p:sp>
        <p:nvSpPr>
          <p:cNvPr id="11" name="AutoShape 4"/>
          <p:cNvSpPr>
            <a:spLocks noChangeAspect="1" noChangeArrowheads="1" noTextEdit="1"/>
          </p:cNvSpPr>
          <p:nvPr/>
        </p:nvSpPr>
        <p:spPr bwMode="auto">
          <a:xfrm>
            <a:off x="701040" y="693420"/>
            <a:ext cx="5044439" cy="221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23850" y="1412776"/>
            <a:ext cx="842461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‘Roses don’t grow in concrete’ (Munro 2015) - Conditions for first class practice: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Risk conscious not averse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‘Emotionally informed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thinking spaces’ (Ferguson)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quality of supervision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Grit in the system: constructive challenge, QA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Accreditation, assessment and CPD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LGA standards + ‘organisational health’ checks</a:t>
            </a:r>
          </a:p>
          <a:p>
            <a:pPr marL="342900" indent="-342900">
              <a:buFont typeface="Courier New" pitchFamily="49" charset="0"/>
              <a:buChar char="o"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/>
          </a:p>
        </p:txBody>
      </p:sp>
    </p:spTree>
    <p:extLst>
      <p:ext uri="{BB962C8B-B14F-4D97-AF65-F5344CB8AC3E}">
        <p14:creationId xmlns="" xmlns:p14="http://schemas.microsoft.com/office/powerpoint/2010/main" val="5183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468313" y="1412875"/>
            <a:ext cx="8207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0" descr="TCSW_LOGO_STRAP Med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5888"/>
            <a:ext cx="20367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2815" y="1500986"/>
            <a:ext cx="870516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100" b="1" dirty="0">
                <a:latin typeface="+mj-lt"/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674409" y="1412875"/>
            <a:ext cx="8849178" cy="7586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4–Capacity through system leadership + voice </a:t>
            </a:r>
          </a:p>
          <a:p>
            <a:endParaRPr lang="en-GB" sz="24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What doctors can teach us! </a:t>
            </a: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SW’s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new ‘architecture’: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CSW, PSW but ‘demise’ of TCSW. 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Whither resources and functions….. ?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Authoritative, inquisitive+ challenging</a:t>
            </a: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Leadership : everyone’s responsibility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4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800" dirty="0"/>
          </a:p>
          <a:p>
            <a:r>
              <a:rPr lang="en-GB" sz="2800" dirty="0"/>
              <a:t> </a:t>
            </a:r>
          </a:p>
          <a:p>
            <a:endParaRPr lang="en-GB" sz="1900" dirty="0"/>
          </a:p>
        </p:txBody>
      </p:sp>
    </p:spTree>
    <p:extLst>
      <p:ext uri="{BB962C8B-B14F-4D97-AF65-F5344CB8AC3E}">
        <p14:creationId xmlns="" xmlns:p14="http://schemas.microsoft.com/office/powerpoint/2010/main" val="41830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468313" y="1412875"/>
            <a:ext cx="8207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0" descr="TCSW_LOGO_STRAP Med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5888"/>
            <a:ext cx="20367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2815" y="1500986"/>
            <a:ext cx="870516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100" b="1" dirty="0">
                <a:latin typeface="+mj-lt"/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279863" y="1340768"/>
            <a:ext cx="8849178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Concluding thoughts </a:t>
            </a:r>
          </a:p>
          <a:p>
            <a:endParaRPr lang="en-GB" sz="3200" b="1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Confident and capable – via quality, leadership + responsibility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Clarity about what, how and why: ‘skilled and challenging inquirers’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smtClean="0">
                <a:latin typeface="Arial" pitchFamily="34" charset="0"/>
                <a:cs typeface="Arial" pitchFamily="34" charset="0"/>
              </a:rPr>
              <a:t>Strong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and distinctive voice – pride and learning 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endParaRPr lang="en-GB" sz="2800" b="1" dirty="0"/>
          </a:p>
          <a:p>
            <a:endParaRPr lang="en-GB" sz="1900" dirty="0"/>
          </a:p>
        </p:txBody>
      </p:sp>
    </p:spTree>
    <p:extLst>
      <p:ext uri="{BB962C8B-B14F-4D97-AF65-F5344CB8AC3E}">
        <p14:creationId xmlns="" xmlns:p14="http://schemas.microsoft.com/office/powerpoint/2010/main" val="42198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0" descr="TCSW_LOGO_STRAP Med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5888"/>
            <a:ext cx="20367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79388" y="1196975"/>
            <a:ext cx="8785225" cy="0"/>
          </a:xfrm>
          <a:prstGeom prst="line">
            <a:avLst/>
          </a:prstGeom>
          <a:ln>
            <a:solidFill>
              <a:srgbClr val="4616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samantha.stewart\AppData\Local\Microsoft\Windows\Temporary Internet Files\Content.Outlook\1Y23CM2T\IMG_09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9886" b="92443" l="0" r="8676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06" y="908720"/>
            <a:ext cx="7352226" cy="5514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873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468313" y="1412875"/>
            <a:ext cx="8207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0" descr="TCSW_LOGO_STRAP Med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5888"/>
            <a:ext cx="20367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2815" y="1500986"/>
            <a:ext cx="870516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100" b="1" dirty="0">
                <a:latin typeface="+mj-lt"/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411" y="1340768"/>
            <a:ext cx="8849178" cy="820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 Focus today:  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Social work: its problems, peculiarities and power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Confidence – own agency not ‘victims’ 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Capability – fallibility, analysis, authority and the ‘right’ conditions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Capacity – professional leadership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dirty="0"/>
          </a:p>
          <a:p>
            <a:endParaRPr lang="en-GB" sz="1900" dirty="0"/>
          </a:p>
        </p:txBody>
      </p:sp>
    </p:spTree>
    <p:extLst>
      <p:ext uri="{BB962C8B-B14F-4D97-AF65-F5344CB8AC3E}">
        <p14:creationId xmlns="" xmlns:p14="http://schemas.microsoft.com/office/powerpoint/2010/main" val="3266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0" descr="TCSW_LOGO_STRAP Med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5888"/>
            <a:ext cx="20367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79388" y="1196975"/>
            <a:ext cx="8785225" cy="0"/>
          </a:xfrm>
          <a:prstGeom prst="line">
            <a:avLst/>
          </a:prstGeom>
          <a:ln>
            <a:solidFill>
              <a:srgbClr val="4616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amanda.boateng\AppData\Local\Microsoft\Windows\Temporary Internet Files\Content.Outlook\UCDVE1WE\Attachment-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74" y="1484783"/>
            <a:ext cx="6686251" cy="44530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304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468313" y="1412875"/>
            <a:ext cx="8207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0" descr="TCSW_LOGO_STRAP Med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5888"/>
            <a:ext cx="20367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536" y="1484784"/>
            <a:ext cx="8705162" cy="918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1- The </a:t>
            </a:r>
            <a:r>
              <a:rPr lang="en-GB" sz="2800" b="1" dirty="0">
                <a:latin typeface="Arial" pitchFamily="34" charset="0"/>
                <a:cs typeface="Arial" pitchFamily="34" charset="0"/>
              </a:rPr>
              <a:t>‘problem’ 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pecularities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GB" sz="2800" b="1" dirty="0">
                <a:latin typeface="Arial" pitchFamily="34" charset="0"/>
                <a:cs typeface="Arial" pitchFamily="34" charset="0"/>
              </a:rPr>
              <a:t>social work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About: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status and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standing: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Practice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evidence and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outcomes: elusive/2</a:t>
            </a:r>
            <a:r>
              <a:rPr lang="en-GB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hand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Voice(s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) diffuse and not strong 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Role + identity: invisible yet public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Risk, dysfunction and ‘defence systems’ (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Menzies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Consequences</a:t>
            </a:r>
            <a:r>
              <a:rPr lang="en-GB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public narratives, morale,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retention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Wider landscapes –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austerity, politics, leadership</a:t>
            </a: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/>
          </a:p>
          <a:p>
            <a:pPr marL="571500" lvl="0" indent="-571500">
              <a:buFont typeface="Arial" pitchFamily="34" charset="0"/>
              <a:buChar char="•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571500" lvl="0" indent="-571500">
              <a:buFont typeface="Arial" pitchFamily="34" charset="0"/>
              <a:buChar char="•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571500" lvl="0" indent="-571500">
              <a:buFont typeface="Arial" pitchFamily="34" charset="0"/>
              <a:buChar char="•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571500" lvl="0" indent="-571500">
              <a:buFont typeface="Arial" pitchFamily="34" charset="0"/>
              <a:buChar char="•"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800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GB" sz="3100" b="1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3795091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468313" y="1412875"/>
            <a:ext cx="8207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0" descr="TCSW_LOGO_STRAP Med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5888"/>
            <a:ext cx="20367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2815" y="1500986"/>
            <a:ext cx="870516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100" b="1" dirty="0">
                <a:latin typeface="+mj-lt"/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674409" y="1412875"/>
            <a:ext cx="8849178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2 – Building professional confidence and pride</a:t>
            </a:r>
          </a:p>
          <a:p>
            <a:endParaRPr lang="en-GB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What it means to be a ‘professional’ 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Rebalance: agency vs professional role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Renaissance of ‘real’ social work vs ambivalence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Not ‘victims’ ….greater responsibility + control</a:t>
            </a: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Clear what do + value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One profession: generic vs specialist expertise (PCF + KSS)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7611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468313" y="1412875"/>
            <a:ext cx="8207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0" descr="TCSW_LOGO_STRAP Med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5888"/>
            <a:ext cx="20367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2815" y="1500986"/>
            <a:ext cx="870516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100" b="1" dirty="0">
                <a:latin typeface="+mj-lt"/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674409" y="1412875"/>
            <a:ext cx="8849178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3- Building capability for first class practice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Rediscovering what we are about ….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‘Best in class’ relationship ‘experts’ –  why, what + how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‘Wide’ lens’ …..joining up elements of lives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Developing models: reflection, evidence. </a:t>
            </a:r>
          </a:p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More on….. </a:t>
            </a:r>
          </a:p>
          <a:p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Authority, analysis, risk + systems fallibility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Conditions for first class practice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/>
          </a:p>
          <a:p>
            <a:endParaRPr lang="en-GB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182777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468313" y="1412875"/>
            <a:ext cx="8207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0" descr="TCSW_LOGO_STRAP Med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5888"/>
            <a:ext cx="20367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2815" y="1500986"/>
            <a:ext cx="870516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100" b="1" dirty="0">
                <a:latin typeface="+mj-lt"/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412874"/>
            <a:ext cx="9272067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Authority 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Agency, professional + personal – multiplier effects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Evidence: direction, clarity, communication, impact 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Nuancing and utilising in ‘best interests’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Changing expectations – children and adult services’ 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 smtClean="0"/>
          </a:p>
          <a:p>
            <a:r>
              <a:rPr lang="en-GB" sz="2800" b="1" dirty="0" smtClean="0"/>
              <a:t> </a:t>
            </a:r>
          </a:p>
          <a:p>
            <a:endParaRPr lang="en-GB" sz="2800" b="1" dirty="0"/>
          </a:p>
          <a:p>
            <a:endParaRPr lang="en-GB" sz="2800" b="1" dirty="0" smtClean="0"/>
          </a:p>
          <a:p>
            <a:endParaRPr lang="en-GB" sz="1900" b="1" dirty="0"/>
          </a:p>
        </p:txBody>
      </p:sp>
    </p:spTree>
    <p:extLst>
      <p:ext uri="{BB962C8B-B14F-4D97-AF65-F5344CB8AC3E}">
        <p14:creationId xmlns="" xmlns:p14="http://schemas.microsoft.com/office/powerpoint/2010/main" val="1678618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468313" y="1412875"/>
            <a:ext cx="8207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0" descr="TCSW_LOGO_STRAP Med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5888"/>
            <a:ext cx="20367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4409" y="1412875"/>
            <a:ext cx="8849178" cy="814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Analysis and risk</a:t>
            </a:r>
          </a:p>
          <a:p>
            <a:endParaRPr lang="en-GB" sz="2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‘Clouded thinking’ 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Changing opinions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Decision making in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     context of uncertainty</a:t>
            </a: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Supervision </a:t>
            </a: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2800" b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dirty="0">
              <a:latin typeface="Arial" pitchFamily="34" charset="0"/>
              <a:cs typeface="Arial" pitchFamily="34" charset="0"/>
            </a:endParaRPr>
          </a:p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GB" sz="2800" b="1" dirty="0">
              <a:latin typeface="Arial" pitchFamily="34" charset="0"/>
              <a:cs typeface="Arial" pitchFamily="34" charset="0"/>
            </a:endParaRPr>
          </a:p>
          <a:p>
            <a:endParaRPr lang="en-GB" sz="2800" b="1" dirty="0" smtClean="0">
              <a:latin typeface="Arial" pitchFamily="34" charset="0"/>
              <a:cs typeface="Arial" pitchFamily="34" charset="0"/>
            </a:endParaRPr>
          </a:p>
          <a:p>
            <a:endParaRPr lang="en-GB" sz="2800" b="1" dirty="0">
              <a:latin typeface="Arial" pitchFamily="34" charset="0"/>
              <a:cs typeface="Arial" pitchFamily="34" charset="0"/>
            </a:endParaRPr>
          </a:p>
          <a:p>
            <a:endParaRPr lang="en-GB" sz="2800" dirty="0"/>
          </a:p>
          <a:p>
            <a:r>
              <a:rPr lang="en-GB" sz="2800" dirty="0"/>
              <a:t> </a:t>
            </a:r>
          </a:p>
          <a:p>
            <a:endParaRPr lang="en-GB" sz="1900" dirty="0"/>
          </a:p>
        </p:txBody>
      </p:sp>
      <p:sp>
        <p:nvSpPr>
          <p:cNvPr id="3" name="Rectangle 2"/>
          <p:cNvSpPr/>
          <p:nvPr/>
        </p:nvSpPr>
        <p:spPr>
          <a:xfrm>
            <a:off x="562815" y="1500986"/>
            <a:ext cx="870516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100" b="1" dirty="0">
                <a:latin typeface="+mj-lt"/>
              </a:rPr>
              <a:t> </a:t>
            </a:r>
          </a:p>
        </p:txBody>
      </p:sp>
      <p:pic>
        <p:nvPicPr>
          <p:cNvPr id="8" name="Picture 2" descr="C:\Users\annie.Hudson\AppData\Local\Microsoft\Windows\Temporary Internet Files\Content.Outlook\316WNCQV\photo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3600400" cy="4800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20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SW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TCSW Template</Template>
  <TotalTime>169</TotalTime>
  <Words>639</Words>
  <Application>Microsoft Office PowerPoint</Application>
  <PresentationFormat>On-screen Show (4:3)</PresentationFormat>
  <Paragraphs>201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TCSW 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TCSW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Deeley</dc:creator>
  <cp:lastModifiedBy>middletonsharon</cp:lastModifiedBy>
  <cp:revision>28</cp:revision>
  <cp:lastPrinted>2015-07-06T16:56:45Z</cp:lastPrinted>
  <dcterms:created xsi:type="dcterms:W3CDTF">2014-03-17T10:46:47Z</dcterms:created>
  <dcterms:modified xsi:type="dcterms:W3CDTF">2015-07-10T09:13:30Z</dcterms:modified>
</cp:coreProperties>
</file>